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17.png" ContentType="image/png"/>
  <Override PartName="/ppt/media/image8.png" ContentType="image/png"/>
  <Override PartName="/ppt/media/image12.png" ContentType="image/png"/>
  <Override PartName="/ppt/media/image3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</p:sldMasterIdLst>
  <p:notesMasterIdLst>
    <p:notesMasterId r:id="rId12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notesMaster" Target="notesMasters/notesMaster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1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move the slide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ru-RU" sz="2000" strike="noStrike" u="none">
                <a:solidFill>
                  <a:srgbClr val="000000"/>
                </a:solidFill>
                <a:uFillTx/>
                <a:latin typeface="Arial"/>
              </a:rPr>
              <a:t>Click to edit the notes format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&lt;header&gt;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7C719ABE-D643-4488-B4AA-D7BFD8B73874}" type="slidenum"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5F3681F-68CD-4687-AB32-F06573C41B93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2E1DBE-0CC6-413C-8F04-C9B082079855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199F5C54-3D89-4DF4-966D-4D086ED2E9B6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F21571F-FD3D-49B4-91A0-C1A929870528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645C58B-2BAE-49A0-B161-FC691CEF6D58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A674E08-2D07-4659-B190-CE3BE08E7778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F71ACA5-6C00-4E94-A836-644C1E5B7276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0323C21-E564-43B2-975E-16B9A518D7CA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D6278AF-93D6-42FD-916A-19081E1BE977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4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52" name="Text 0"/>
          <p:cNvSpPr/>
          <p:nvPr/>
        </p:nvSpPr>
        <p:spPr>
          <a:xfrm>
            <a:off x="793800" y="2433960"/>
            <a:ext cx="7556040" cy="97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7699"/>
              </a:lnSpc>
              <a:tabLst>
                <a:tab algn="l" pos="0"/>
              </a:tabLst>
            </a:pPr>
            <a:r>
              <a:rPr b="0" lang="en-US" sz="615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ProCo</a:t>
            </a:r>
            <a:endParaRPr b="0" lang="ru-RU" sz="61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" name="Shape 1"/>
          <p:cNvSpPr/>
          <p:nvPr/>
        </p:nvSpPr>
        <p:spPr>
          <a:xfrm>
            <a:off x="793800" y="3865680"/>
            <a:ext cx="7556040" cy="35640"/>
          </a:xfrm>
          <a:prstGeom prst="rect">
            <a:avLst/>
          </a:prstGeom>
          <a:solidFill>
            <a:srgbClr val="dcd7e5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9000" bIns="-9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" name="Text 2"/>
          <p:cNvSpPr/>
          <p:nvPr/>
        </p:nvSpPr>
        <p:spPr>
          <a:xfrm>
            <a:off x="793800" y="4241880"/>
            <a:ext cx="755604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ProCo - удобный инструмент управление личной информацией.</a:t>
            </a:r>
            <a:endParaRPr b="0" lang="ru-RU" sz="2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" name="Text 3"/>
          <p:cNvSpPr/>
          <p:nvPr/>
        </p:nvSpPr>
        <p:spPr>
          <a:xfrm>
            <a:off x="793800" y="5432760"/>
            <a:ext cx="75560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Проект Сычева Егора, Грефенштейн Романа и Лопатина Андрея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57" name="Text 0"/>
          <p:cNvSpPr/>
          <p:nvPr/>
        </p:nvSpPr>
        <p:spPr>
          <a:xfrm>
            <a:off x="793800" y="1765440"/>
            <a:ext cx="59659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Тема проекта: ProCo</a:t>
            </a:r>
            <a:endParaRPr b="0" lang="ru-RU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" name="Shape 1"/>
          <p:cNvSpPr/>
          <p:nvPr/>
        </p:nvSpPr>
        <p:spPr>
          <a:xfrm>
            <a:off x="793800" y="2927880"/>
            <a:ext cx="7556040" cy="35640"/>
          </a:xfrm>
          <a:prstGeom prst="rect">
            <a:avLst/>
          </a:prstGeom>
          <a:solidFill>
            <a:srgbClr val="dcd7e5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9000" bIns="-9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9" name="Text 2"/>
          <p:cNvSpPr/>
          <p:nvPr/>
        </p:nvSpPr>
        <p:spPr>
          <a:xfrm>
            <a:off x="793800" y="3218760"/>
            <a:ext cx="75560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ProCo - это web-приложение для создания и управления личного профиля человека, портфолио, персональных карточек. Это универсальная адресная книжка нового поколения.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0" name="Text 3"/>
          <p:cNvSpPr/>
          <p:nvPr/>
        </p:nvSpPr>
        <p:spPr>
          <a:xfrm>
            <a:off x="793800" y="464760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Кластер проекта</a:t>
            </a:r>
            <a:endParaRPr b="0" lang="ru-RU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1" name="Shape 4"/>
          <p:cNvSpPr/>
          <p:nvPr/>
        </p:nvSpPr>
        <p:spPr>
          <a:xfrm>
            <a:off x="793800" y="5810040"/>
            <a:ext cx="7556040" cy="35640"/>
          </a:xfrm>
          <a:prstGeom prst="rect">
            <a:avLst/>
          </a:prstGeom>
          <a:solidFill>
            <a:srgbClr val="dcd7e5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9000" bIns="-9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Text 5"/>
          <p:cNvSpPr/>
          <p:nvPr/>
        </p:nvSpPr>
        <p:spPr>
          <a:xfrm>
            <a:off x="793800" y="6101280"/>
            <a:ext cx="75560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Практикоориентированный.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 0"/>
          <p:cNvSpPr/>
          <p:nvPr/>
        </p:nvSpPr>
        <p:spPr>
          <a:xfrm>
            <a:off x="793800" y="1629720"/>
            <a:ext cx="114577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Проблема: нехватка единого решения</a:t>
            </a:r>
            <a:endParaRPr b="0" lang="ru-RU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4" name="Text 1"/>
          <p:cNvSpPr/>
          <p:nvPr/>
        </p:nvSpPr>
        <p:spPr>
          <a:xfrm>
            <a:off x="793800" y="2792160"/>
            <a:ext cx="13042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Существующие инструменты для хранения контактной информации часто неудобны и неполнофункциональны. Они не предлагают комплексного решения для управления всей информацией о людях.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5" name="Text 2"/>
          <p:cNvSpPr/>
          <p:nvPr/>
        </p:nvSpPr>
        <p:spPr>
          <a:xfrm>
            <a:off x="793800" y="39999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Разрозненность</a:t>
            </a:r>
            <a:endParaRPr b="0" lang="ru-R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" name="Text 3"/>
          <p:cNvSpPr/>
          <p:nvPr/>
        </p:nvSpPr>
        <p:spPr>
          <a:xfrm>
            <a:off x="793800" y="4581000"/>
            <a:ext cx="397764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Данные о людях хранятся в разных приложениях и документах, создавая путаницу и затрудняя доступ к необходимой информации.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7" name="Text 4"/>
          <p:cNvSpPr/>
          <p:nvPr/>
        </p:nvSpPr>
        <p:spPr>
          <a:xfrm>
            <a:off x="5333040" y="3999960"/>
            <a:ext cx="34794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Отсутствие интеграции</a:t>
            </a:r>
            <a:endParaRPr b="0" lang="ru-R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8" name="Text 5"/>
          <p:cNvSpPr/>
          <p:nvPr/>
        </p:nvSpPr>
        <p:spPr>
          <a:xfrm>
            <a:off x="5333040" y="4581000"/>
            <a:ext cx="3977640" cy="18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Невозможность объединить всю информацию о человеке в одном месте, что приводит к потере времени и усилий при поиске нужных данных.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" name="Text 6"/>
          <p:cNvSpPr/>
          <p:nvPr/>
        </p:nvSpPr>
        <p:spPr>
          <a:xfrm>
            <a:off x="9871920" y="3999960"/>
            <a:ext cx="397764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Ограниченный функционал</a:t>
            </a:r>
            <a:endParaRPr b="0" lang="ru-R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0" name="Text 7"/>
          <p:cNvSpPr/>
          <p:nvPr/>
        </p:nvSpPr>
        <p:spPr>
          <a:xfrm>
            <a:off x="9871920" y="4935600"/>
            <a:ext cx="397764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Многие инструменты не предлагают возможность создания подробных профилей, управления взаимосвязями между людьми и т.д.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" name=""/>
          <p:cNvSpPr/>
          <p:nvPr/>
        </p:nvSpPr>
        <p:spPr>
          <a:xfrm>
            <a:off x="12780000" y="7740000"/>
            <a:ext cx="1800000" cy="540000"/>
          </a:xfrm>
          <a:prstGeom prst="rect">
            <a:avLst/>
          </a:prstGeom>
          <a:solidFill>
            <a:srgbClr val="0c082a"/>
          </a:solidFill>
          <a:ln w="0">
            <a:solidFill>
              <a:srgbClr val="0c082a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73" name="Text 0"/>
          <p:cNvSpPr/>
          <p:nvPr/>
        </p:nvSpPr>
        <p:spPr>
          <a:xfrm>
            <a:off x="714960" y="648360"/>
            <a:ext cx="7713720" cy="19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000"/>
              </a:lnSpc>
              <a:tabLst>
                <a:tab algn="l" pos="0"/>
              </a:tabLst>
            </a:pPr>
            <a:r>
              <a:rPr b="0" lang="en-US" sz="400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Решение: ProCo - универсальная адресная книжка</a:t>
            </a:r>
            <a:endParaRPr b="0" lang="ru-RU" sz="4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4" name="Text 1"/>
          <p:cNvSpPr/>
          <p:nvPr/>
        </p:nvSpPr>
        <p:spPr>
          <a:xfrm>
            <a:off x="714960" y="2870280"/>
            <a:ext cx="7713720" cy="98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ProCo решает проблему разрозненности информации, предлагая удобную и интуитивно понятную платформу для хранения и управления данными о людях.</a:t>
            </a:r>
            <a:endParaRPr b="0" lang="ru-RU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" name="Shape 2"/>
          <p:cNvSpPr/>
          <p:nvPr/>
        </p:nvSpPr>
        <p:spPr>
          <a:xfrm>
            <a:off x="714960" y="4310280"/>
            <a:ext cx="459360" cy="459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6" name="Text 3"/>
          <p:cNvSpPr/>
          <p:nvPr/>
        </p:nvSpPr>
        <p:spPr>
          <a:xfrm>
            <a:off x="889560" y="4386600"/>
            <a:ext cx="110160" cy="30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01"/>
              </a:lnSpc>
              <a:tabLst>
                <a:tab algn="l" pos="0"/>
              </a:tabLst>
            </a:pPr>
            <a:r>
              <a:rPr b="0" lang="en-US" sz="24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1</a:t>
            </a:r>
            <a:endParaRPr b="0" lang="ru-RU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7" name="Text 4"/>
          <p:cNvSpPr/>
          <p:nvPr/>
        </p:nvSpPr>
        <p:spPr>
          <a:xfrm>
            <a:off x="1378800" y="4310280"/>
            <a:ext cx="2606040" cy="31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Единое хранилище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" name="Text 5"/>
          <p:cNvSpPr/>
          <p:nvPr/>
        </p:nvSpPr>
        <p:spPr>
          <a:xfrm>
            <a:off x="1378800" y="4752000"/>
            <a:ext cx="3090960" cy="130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Создайте подробные профили людей, включая контактную информацию, биографию, документы и многое другое.</a:t>
            </a:r>
            <a:endParaRPr b="0" lang="ru-RU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" name="Shape 6"/>
          <p:cNvSpPr/>
          <p:nvPr/>
        </p:nvSpPr>
        <p:spPr>
          <a:xfrm>
            <a:off x="4674240" y="4310280"/>
            <a:ext cx="459360" cy="459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0" name="Text 7"/>
          <p:cNvSpPr/>
          <p:nvPr/>
        </p:nvSpPr>
        <p:spPr>
          <a:xfrm>
            <a:off x="4816800" y="4386600"/>
            <a:ext cx="173880" cy="30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01"/>
              </a:lnSpc>
              <a:tabLst>
                <a:tab algn="l" pos="0"/>
              </a:tabLst>
            </a:pPr>
            <a:r>
              <a:rPr b="0" lang="en-US" sz="24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2</a:t>
            </a:r>
            <a:endParaRPr b="0" lang="ru-RU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" name="Text 8"/>
          <p:cNvSpPr/>
          <p:nvPr/>
        </p:nvSpPr>
        <p:spPr>
          <a:xfrm>
            <a:off x="5338080" y="4310280"/>
            <a:ext cx="3090960" cy="63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Управление взаимосвязями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" name="Text 9"/>
          <p:cNvSpPr/>
          <p:nvPr/>
        </p:nvSpPr>
        <p:spPr>
          <a:xfrm>
            <a:off x="5338080" y="5070960"/>
            <a:ext cx="3090960" cy="130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Создавайте группы и связывайте людей между собой, чтобы просто отслеживать отношения и взаимодействие.</a:t>
            </a:r>
            <a:endParaRPr b="0" lang="ru-RU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" name="Shape 10"/>
          <p:cNvSpPr/>
          <p:nvPr/>
        </p:nvSpPr>
        <p:spPr>
          <a:xfrm>
            <a:off x="714960" y="6812280"/>
            <a:ext cx="459360" cy="459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4" name="Text 11"/>
          <p:cNvSpPr/>
          <p:nvPr/>
        </p:nvSpPr>
        <p:spPr>
          <a:xfrm>
            <a:off x="858240" y="6888960"/>
            <a:ext cx="172440" cy="30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01"/>
              </a:lnSpc>
              <a:tabLst>
                <a:tab algn="l" pos="0"/>
              </a:tabLst>
            </a:pPr>
            <a:r>
              <a:rPr b="0" lang="en-US" sz="24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3</a:t>
            </a:r>
            <a:endParaRPr b="0" lang="ru-RU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5" name="Text 12"/>
          <p:cNvSpPr/>
          <p:nvPr/>
        </p:nvSpPr>
        <p:spPr>
          <a:xfrm>
            <a:off x="1378800" y="6812280"/>
            <a:ext cx="2553480" cy="31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Группировка 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" name="Text 13"/>
          <p:cNvSpPr/>
          <p:nvPr/>
        </p:nvSpPr>
        <p:spPr>
          <a:xfrm>
            <a:off x="1378800" y="7254000"/>
            <a:ext cx="7049880" cy="32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Удобное группирование людей по категориям, тегам, характеристикам.</a:t>
            </a:r>
            <a:endParaRPr b="0" lang="ru-RU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88" name="Text 0"/>
          <p:cNvSpPr/>
          <p:nvPr/>
        </p:nvSpPr>
        <p:spPr>
          <a:xfrm>
            <a:off x="703440" y="588600"/>
            <a:ext cx="7737120" cy="188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901"/>
              </a:lnSpc>
              <a:tabLst>
                <a:tab algn="l" pos="0"/>
              </a:tabLst>
            </a:pPr>
            <a:r>
              <a:rPr b="0" lang="en-US" sz="395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Целевая аудитория: HR-специалисты и частные пользователи</a:t>
            </a:r>
            <a:endParaRPr b="0" lang="ru-RU" sz="39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" name="Text 1"/>
          <p:cNvSpPr/>
          <p:nvPr/>
        </p:nvSpPr>
        <p:spPr>
          <a:xfrm>
            <a:off x="703440" y="2773440"/>
            <a:ext cx="7737120" cy="64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ПроCo предназначен для HR-специалистов, рекрутеров, а также для всех, кто хочет организовать свою личную информацию.</a:t>
            </a:r>
            <a:endParaRPr b="0" lang="ru-RU" sz="15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0" name="Shape 2"/>
          <p:cNvSpPr/>
          <p:nvPr/>
        </p:nvSpPr>
        <p:spPr>
          <a:xfrm>
            <a:off x="703440" y="3642480"/>
            <a:ext cx="7737120" cy="3998160"/>
          </a:xfrm>
          <a:prstGeom prst="roundRect">
            <a:avLst>
              <a:gd name="adj" fmla="val 2111"/>
            </a:avLst>
          </a:prstGeom>
          <a:noFill/>
          <a:ln w="7620">
            <a:solidFill>
              <a:srgbClr val="ffffff">
                <a:alpha val="2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" name="Shape 3"/>
          <p:cNvSpPr/>
          <p:nvPr/>
        </p:nvSpPr>
        <p:spPr>
          <a:xfrm>
            <a:off x="711000" y="3650040"/>
            <a:ext cx="7721640" cy="154188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Text 4"/>
          <p:cNvSpPr/>
          <p:nvPr/>
        </p:nvSpPr>
        <p:spPr>
          <a:xfrm>
            <a:off x="911880" y="3778200"/>
            <a:ext cx="3455280" cy="32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HR-специалисты</a:t>
            </a:r>
            <a:endParaRPr b="0" lang="ru-RU" sz="15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" name="Text 5"/>
          <p:cNvSpPr/>
          <p:nvPr/>
        </p:nvSpPr>
        <p:spPr>
          <a:xfrm>
            <a:off x="4776840" y="3778200"/>
            <a:ext cx="3455280" cy="128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Упрощение процесса поиска кандидатов, управления персоналом и отслеживания связей.</a:t>
            </a:r>
            <a:endParaRPr b="0" lang="ru-RU" sz="15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" name="Shape 6"/>
          <p:cNvSpPr/>
          <p:nvPr/>
        </p:nvSpPr>
        <p:spPr>
          <a:xfrm>
            <a:off x="711000" y="5191920"/>
            <a:ext cx="7721640" cy="122040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5" name="Text 7"/>
          <p:cNvSpPr/>
          <p:nvPr/>
        </p:nvSpPr>
        <p:spPr>
          <a:xfrm>
            <a:off x="911880" y="5320080"/>
            <a:ext cx="3455280" cy="32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Рекрутеры</a:t>
            </a:r>
            <a:endParaRPr b="0" lang="ru-RU" sz="15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Text 8"/>
          <p:cNvSpPr/>
          <p:nvPr/>
        </p:nvSpPr>
        <p:spPr>
          <a:xfrm>
            <a:off x="4776840" y="5320080"/>
            <a:ext cx="3455280" cy="96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Эффективное управление базой кандидатов, отслеживание контактов и их взаимодействия.</a:t>
            </a:r>
            <a:endParaRPr b="0" lang="ru-RU" sz="15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7" name="Shape 9"/>
          <p:cNvSpPr/>
          <p:nvPr/>
        </p:nvSpPr>
        <p:spPr>
          <a:xfrm>
            <a:off x="711000" y="6412680"/>
            <a:ext cx="7721640" cy="122040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" name="Text 10"/>
          <p:cNvSpPr/>
          <p:nvPr/>
        </p:nvSpPr>
        <p:spPr>
          <a:xfrm>
            <a:off x="911880" y="6540840"/>
            <a:ext cx="3455280" cy="32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Частные пользователи</a:t>
            </a:r>
            <a:endParaRPr b="0" lang="ru-RU" sz="15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" name="Text 11"/>
          <p:cNvSpPr/>
          <p:nvPr/>
        </p:nvSpPr>
        <p:spPr>
          <a:xfrm>
            <a:off x="4776840" y="6540840"/>
            <a:ext cx="3455280" cy="96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Организация контактной информации, создание портфолио, управление личными связями.</a:t>
            </a:r>
            <a:endParaRPr b="0" lang="ru-RU" sz="15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01" name="Text 0"/>
          <p:cNvSpPr/>
          <p:nvPr/>
        </p:nvSpPr>
        <p:spPr>
          <a:xfrm>
            <a:off x="546840" y="797400"/>
            <a:ext cx="8050320" cy="97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801"/>
              </a:lnSpc>
              <a:tabLst>
                <a:tab algn="l" pos="0"/>
              </a:tabLst>
            </a:pPr>
            <a:r>
              <a:rPr b="0" lang="en-US" sz="305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Основные функции: создание, хранение и управление профилями</a:t>
            </a:r>
            <a:endParaRPr b="0" lang="ru-RU" sz="3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2" name="Text 1"/>
          <p:cNvSpPr/>
          <p:nvPr/>
        </p:nvSpPr>
        <p:spPr>
          <a:xfrm>
            <a:off x="546840" y="2007720"/>
            <a:ext cx="8050320" cy="24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950"/>
              </a:lnSpc>
              <a:tabLst>
                <a:tab algn="l" pos="0"/>
              </a:tabLst>
            </a:pPr>
            <a:r>
              <a:rPr b="0" lang="en-US" sz="12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ProCo предоставляет широкий набор функций для создания, хранения и управления профилями людей.</a:t>
            </a:r>
            <a:endParaRPr b="0" lang="ru-RU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3" name="Image 1" descr="preencoded.png"/>
          <p:cNvPicPr/>
          <p:nvPr/>
        </p:nvPicPr>
        <p:blipFill>
          <a:blip r:embed="rId2"/>
          <a:stretch/>
        </p:blipFill>
        <p:spPr>
          <a:xfrm>
            <a:off x="546840" y="2433600"/>
            <a:ext cx="780840" cy="1249200"/>
          </a:xfrm>
          <a:prstGeom prst="rect">
            <a:avLst/>
          </a:prstGeom>
          <a:ln w="0">
            <a:noFill/>
          </a:ln>
        </p:spPr>
      </p:pic>
      <p:sp>
        <p:nvSpPr>
          <p:cNvPr id="104" name="Text 2"/>
          <p:cNvSpPr/>
          <p:nvPr/>
        </p:nvSpPr>
        <p:spPr>
          <a:xfrm>
            <a:off x="1562040" y="2589840"/>
            <a:ext cx="209700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899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Создание профилей</a:t>
            </a:r>
            <a:endParaRPr b="0" lang="ru-RU" sz="1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5" name="Text 3"/>
          <p:cNvSpPr/>
          <p:nvPr/>
        </p:nvSpPr>
        <p:spPr>
          <a:xfrm>
            <a:off x="1562040" y="2927520"/>
            <a:ext cx="703476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950"/>
              </a:lnSpc>
              <a:tabLst>
                <a:tab algn="l" pos="0"/>
              </a:tabLst>
            </a:pPr>
            <a:r>
              <a:rPr b="0" lang="en-US" sz="12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Создайте новый профиль любого человека, включая контактную информацию, биографию, профессиональную деятельность, документы и многое другое.</a:t>
            </a:r>
            <a:endParaRPr b="0" lang="ru-RU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6" name="Image 2" descr="preencoded.png"/>
          <p:cNvPicPr/>
          <p:nvPr/>
        </p:nvPicPr>
        <p:blipFill>
          <a:blip r:embed="rId3"/>
          <a:stretch/>
        </p:blipFill>
        <p:spPr>
          <a:xfrm>
            <a:off x="546840" y="3683160"/>
            <a:ext cx="780840" cy="1249200"/>
          </a:xfrm>
          <a:prstGeom prst="rect">
            <a:avLst/>
          </a:prstGeom>
          <a:ln w="0">
            <a:noFill/>
          </a:ln>
        </p:spPr>
      </p:pic>
      <p:sp>
        <p:nvSpPr>
          <p:cNvPr id="107" name="Text 4"/>
          <p:cNvSpPr/>
          <p:nvPr/>
        </p:nvSpPr>
        <p:spPr>
          <a:xfrm>
            <a:off x="1562040" y="3839400"/>
            <a:ext cx="243324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899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Группировка профилей</a:t>
            </a:r>
            <a:endParaRPr b="0" lang="ru-RU" sz="1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8" name="Text 5"/>
          <p:cNvSpPr/>
          <p:nvPr/>
        </p:nvSpPr>
        <p:spPr>
          <a:xfrm>
            <a:off x="1562040" y="4177080"/>
            <a:ext cx="703476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950"/>
              </a:lnSpc>
              <a:tabLst>
                <a:tab algn="l" pos="0"/>
              </a:tabLst>
            </a:pPr>
            <a:r>
              <a:rPr b="0" lang="en-US" sz="12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Объединяйте профили в группы по разным критериям, например, по проектам, отраслям, или другим параметрам.</a:t>
            </a:r>
            <a:endParaRPr b="0" lang="ru-RU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9" name="Image 3" descr="preencoded.png"/>
          <p:cNvPicPr/>
          <p:nvPr/>
        </p:nvPicPr>
        <p:blipFill>
          <a:blip r:embed="rId4"/>
          <a:stretch/>
        </p:blipFill>
        <p:spPr>
          <a:xfrm>
            <a:off x="546840" y="4932720"/>
            <a:ext cx="780840" cy="1249200"/>
          </a:xfrm>
          <a:prstGeom prst="rect">
            <a:avLst/>
          </a:prstGeom>
          <a:ln w="0">
            <a:noFill/>
          </a:ln>
        </p:spPr>
      </p:pic>
      <p:sp>
        <p:nvSpPr>
          <p:cNvPr id="110" name="Text 6"/>
          <p:cNvSpPr/>
          <p:nvPr/>
        </p:nvSpPr>
        <p:spPr>
          <a:xfrm>
            <a:off x="1562040" y="5088960"/>
            <a:ext cx="24472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899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Синхронизация данных</a:t>
            </a:r>
            <a:endParaRPr b="0" lang="ru-RU" sz="1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1" name="Text 7"/>
          <p:cNvSpPr/>
          <p:nvPr/>
        </p:nvSpPr>
        <p:spPr>
          <a:xfrm>
            <a:off x="1562040" y="5427000"/>
            <a:ext cx="703476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950"/>
              </a:lnSpc>
              <a:tabLst>
                <a:tab algn="l" pos="0"/>
              </a:tabLst>
            </a:pPr>
            <a:r>
              <a:rPr b="0" lang="en-US" sz="12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Синхронизируйте данные на всех устройствах для обеспечения доступа к актуальной информации в любое время.</a:t>
            </a:r>
            <a:endParaRPr b="0" lang="ru-RU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2" name="Image 4" descr="preencoded.png"/>
          <p:cNvPicPr/>
          <p:nvPr/>
        </p:nvPicPr>
        <p:blipFill>
          <a:blip r:embed="rId5"/>
          <a:stretch/>
        </p:blipFill>
        <p:spPr>
          <a:xfrm>
            <a:off x="546840" y="6182640"/>
            <a:ext cx="780840" cy="1249200"/>
          </a:xfrm>
          <a:prstGeom prst="rect">
            <a:avLst/>
          </a:prstGeom>
          <a:ln w="0">
            <a:noFill/>
          </a:ln>
        </p:spPr>
      </p:pic>
      <p:sp>
        <p:nvSpPr>
          <p:cNvPr id="113" name="Text 8"/>
          <p:cNvSpPr/>
          <p:nvPr/>
        </p:nvSpPr>
        <p:spPr>
          <a:xfrm>
            <a:off x="1562040" y="6338880"/>
            <a:ext cx="25048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899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Импорт/Экспорт данных</a:t>
            </a:r>
            <a:endParaRPr b="0" lang="ru-RU" sz="1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4" name="Text 9"/>
          <p:cNvSpPr/>
          <p:nvPr/>
        </p:nvSpPr>
        <p:spPr>
          <a:xfrm>
            <a:off x="1562040" y="6676560"/>
            <a:ext cx="703476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950"/>
              </a:lnSpc>
              <a:tabLst>
                <a:tab algn="l" pos="0"/>
              </a:tabLst>
            </a:pPr>
            <a:r>
              <a:rPr b="0" lang="en-US" sz="12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Импортируйте данные из других приложений, таких как контакты, Google Contacts, VK и экспортируйте данные в разных форматах.</a:t>
            </a:r>
            <a:endParaRPr b="0" lang="ru-RU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16" name="Text 0"/>
          <p:cNvSpPr/>
          <p:nvPr/>
        </p:nvSpPr>
        <p:spPr>
          <a:xfrm>
            <a:off x="573840" y="714960"/>
            <a:ext cx="7995600" cy="102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0" lang="en-US" sz="320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Функционал графов: наглядное отображение взаимосвязей</a:t>
            </a:r>
            <a:endParaRPr b="0" lang="ru-R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7" name="Text 1"/>
          <p:cNvSpPr/>
          <p:nvPr/>
        </p:nvSpPr>
        <p:spPr>
          <a:xfrm>
            <a:off x="573840" y="1986120"/>
            <a:ext cx="7995600" cy="52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2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ProCo позволяет отобразить взаимосвязи между людьми в виде графов для простого и наглядного анализа и управления отношениями.</a:t>
            </a:r>
            <a:endParaRPr b="0" lang="ru-RU" sz="12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8" name="Image 1" descr="preencoded.png"/>
          <p:cNvPicPr/>
          <p:nvPr/>
        </p:nvPicPr>
        <p:blipFill>
          <a:blip r:embed="rId2"/>
          <a:stretch/>
        </p:blipFill>
        <p:spPr>
          <a:xfrm>
            <a:off x="573840" y="2695320"/>
            <a:ext cx="409680" cy="409680"/>
          </a:xfrm>
          <a:prstGeom prst="rect">
            <a:avLst/>
          </a:prstGeom>
          <a:ln w="0">
            <a:noFill/>
          </a:ln>
        </p:spPr>
      </p:pic>
      <p:sp>
        <p:nvSpPr>
          <p:cNvPr id="119" name="Text 2"/>
          <p:cNvSpPr/>
          <p:nvPr/>
        </p:nvSpPr>
        <p:spPr>
          <a:xfrm>
            <a:off x="573840" y="3269160"/>
            <a:ext cx="3119400" cy="25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Визуализация взаимосвязей</a:t>
            </a:r>
            <a:endParaRPr b="0" lang="ru-RU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0" name="Text 3"/>
          <p:cNvSpPr/>
          <p:nvPr/>
        </p:nvSpPr>
        <p:spPr>
          <a:xfrm>
            <a:off x="573840" y="3623760"/>
            <a:ext cx="7995600" cy="2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2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Наглядное отображение контактов и их отношений в виде графов для простого понимания и анализа.</a:t>
            </a:r>
            <a:endParaRPr b="0" lang="ru-RU" sz="12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21" name="Image 2" descr="preencoded.png"/>
          <p:cNvPicPr/>
          <p:nvPr/>
        </p:nvPicPr>
        <p:blipFill>
          <a:blip r:embed="rId3"/>
          <a:stretch/>
        </p:blipFill>
        <p:spPr>
          <a:xfrm>
            <a:off x="573840" y="4378320"/>
            <a:ext cx="409680" cy="409680"/>
          </a:xfrm>
          <a:prstGeom prst="rect">
            <a:avLst/>
          </a:prstGeom>
          <a:ln w="0">
            <a:noFill/>
          </a:ln>
        </p:spPr>
      </p:pic>
      <p:sp>
        <p:nvSpPr>
          <p:cNvPr id="122" name="Text 4"/>
          <p:cNvSpPr/>
          <p:nvPr/>
        </p:nvSpPr>
        <p:spPr>
          <a:xfrm>
            <a:off x="573840" y="4952160"/>
            <a:ext cx="3682080" cy="25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Отслеживание командной работы</a:t>
            </a:r>
            <a:endParaRPr b="0" lang="ru-RU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3" name="Text 5"/>
          <p:cNvSpPr/>
          <p:nvPr/>
        </p:nvSpPr>
        <p:spPr>
          <a:xfrm>
            <a:off x="573840" y="5306760"/>
            <a:ext cx="7995600" cy="52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2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Просматривайте и анализируйте взаимодействие между членами команды для улучшения командной работы.</a:t>
            </a:r>
            <a:endParaRPr b="0" lang="ru-RU" sz="12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24" name="Image 3" descr="preencoded.png"/>
          <p:cNvPicPr/>
          <p:nvPr/>
        </p:nvPicPr>
        <p:blipFill>
          <a:blip r:embed="rId4"/>
          <a:stretch/>
        </p:blipFill>
        <p:spPr>
          <a:xfrm>
            <a:off x="573840" y="6323400"/>
            <a:ext cx="409680" cy="409680"/>
          </a:xfrm>
          <a:prstGeom prst="rect">
            <a:avLst/>
          </a:prstGeom>
          <a:ln w="0">
            <a:noFill/>
          </a:ln>
        </p:spPr>
      </p:pic>
      <p:sp>
        <p:nvSpPr>
          <p:cNvPr id="125" name="Text 6"/>
          <p:cNvSpPr/>
          <p:nvPr/>
        </p:nvSpPr>
        <p:spPr>
          <a:xfrm>
            <a:off x="573840" y="6897240"/>
            <a:ext cx="2957760" cy="25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Построение сети контактов</a:t>
            </a:r>
            <a:endParaRPr b="0" lang="ru-RU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6" name="Text 7"/>
          <p:cNvSpPr/>
          <p:nvPr/>
        </p:nvSpPr>
        <p:spPr>
          <a:xfrm>
            <a:off x="573840" y="7251840"/>
            <a:ext cx="7995600" cy="2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2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Изучайте контакты и их взаимосвязи, чтобы построить широкую и эффективную сеть контактов.</a:t>
            </a:r>
            <a:endParaRPr b="0" lang="ru-RU" sz="12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 0"/>
          <p:cNvSpPr/>
          <p:nvPr/>
        </p:nvSpPr>
        <p:spPr>
          <a:xfrm>
            <a:off x="793800" y="1198800"/>
            <a:ext cx="125092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Децентрализация и безопасность данных</a:t>
            </a:r>
            <a:endParaRPr b="0" lang="ru-RU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28" name="Image 0" descr="preencoded.png"/>
          <p:cNvPicPr/>
          <p:nvPr/>
        </p:nvPicPr>
        <p:blipFill>
          <a:blip r:embed="rId1"/>
          <a:stretch/>
        </p:blipFill>
        <p:spPr>
          <a:xfrm>
            <a:off x="793800" y="2503080"/>
            <a:ext cx="6244200" cy="4272480"/>
          </a:xfrm>
          <a:prstGeom prst="rect">
            <a:avLst/>
          </a:prstGeom>
          <a:ln w="0">
            <a:noFill/>
          </a:ln>
        </p:spPr>
      </p:pic>
      <p:sp>
        <p:nvSpPr>
          <p:cNvPr id="129" name="Text 1"/>
          <p:cNvSpPr/>
          <p:nvPr/>
        </p:nvSpPr>
        <p:spPr>
          <a:xfrm>
            <a:off x="7599600" y="232704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dcd7e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ProCo – открытый исходный код, доступный всем.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0" name="Text 2"/>
          <p:cNvSpPr/>
          <p:nvPr/>
        </p:nvSpPr>
        <p:spPr>
          <a:xfrm>
            <a:off x="7599600" y="2769120"/>
            <a:ext cx="6244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dcd7e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Нет центрального сервера – полная децентрализация и защита данных.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1" name="Text 3"/>
          <p:cNvSpPr/>
          <p:nvPr/>
        </p:nvSpPr>
        <p:spPr>
          <a:xfrm>
            <a:off x="7599600" y="357444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dcd7e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Вы контролируете свои данные и доступ к ним.</a:t>
            </a:r>
            <a:endParaRPr b="0" lang="ru-RU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2" name=""/>
          <p:cNvSpPr/>
          <p:nvPr/>
        </p:nvSpPr>
        <p:spPr>
          <a:xfrm>
            <a:off x="12780000" y="7740000"/>
            <a:ext cx="1800000" cy="540000"/>
          </a:xfrm>
          <a:prstGeom prst="rect">
            <a:avLst/>
          </a:prstGeom>
          <a:solidFill>
            <a:srgbClr val="0c082a"/>
          </a:solidFill>
          <a:ln w="0">
            <a:solidFill>
              <a:srgbClr val="0c082a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34" name="Text 0"/>
          <p:cNvSpPr/>
          <p:nvPr/>
        </p:nvSpPr>
        <p:spPr>
          <a:xfrm>
            <a:off x="667440" y="846000"/>
            <a:ext cx="7809120" cy="178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649"/>
              </a:lnSpc>
              <a:tabLst>
                <a:tab algn="l" pos="0"/>
              </a:tabLst>
            </a:pPr>
            <a:r>
              <a:rPr b="0" lang="en-US" sz="3750" strike="noStrike" u="none">
                <a:solidFill>
                  <a:srgbClr val="f2f0f4"/>
                </a:solidFill>
                <a:uFillTx/>
                <a:latin typeface="Montserrat"/>
                <a:ea typeface="Montserrat"/>
              </a:rPr>
              <a:t>Преимущества ProCo: Удобство, эффективность, комплексный подход</a:t>
            </a:r>
            <a:endParaRPr b="0" lang="ru-RU" sz="3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5" name="Text 1"/>
          <p:cNvSpPr/>
          <p:nvPr/>
        </p:nvSpPr>
        <p:spPr>
          <a:xfrm>
            <a:off x="667440" y="2919600"/>
            <a:ext cx="7809120" cy="60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ProCo предлагает удобный и эффективный подход к управлению информацией о людях, сочетающий в себе функциональность и интуитивность.</a:t>
            </a:r>
            <a:endParaRPr b="0" lang="ru-RU" sz="1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6" name="Shape 2"/>
          <p:cNvSpPr/>
          <p:nvPr/>
        </p:nvSpPr>
        <p:spPr>
          <a:xfrm>
            <a:off x="667440" y="3744360"/>
            <a:ext cx="3809160" cy="2028960"/>
          </a:xfrm>
          <a:prstGeom prst="roundRect">
            <a:avLst>
              <a:gd name="adj" fmla="val 3947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7" name="Text 3"/>
          <p:cNvSpPr/>
          <p:nvPr/>
        </p:nvSpPr>
        <p:spPr>
          <a:xfrm>
            <a:off x="865440" y="3942720"/>
            <a:ext cx="2565720" cy="29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85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Удобный интерфейс</a:t>
            </a:r>
            <a:endParaRPr b="0" lang="ru-RU" sz="18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8" name="Text 4"/>
          <p:cNvSpPr/>
          <p:nvPr/>
        </p:nvSpPr>
        <p:spPr>
          <a:xfrm>
            <a:off x="865440" y="4354920"/>
            <a:ext cx="3412440" cy="122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Простая навигация и интуитивно понятный интерфейс делают использование ProCo простым и приятным.</a:t>
            </a:r>
            <a:endParaRPr b="0" lang="ru-RU" sz="1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9" name="Shape 5"/>
          <p:cNvSpPr/>
          <p:nvPr/>
        </p:nvSpPr>
        <p:spPr>
          <a:xfrm>
            <a:off x="4667400" y="3744360"/>
            <a:ext cx="3809160" cy="2028960"/>
          </a:xfrm>
          <a:prstGeom prst="roundRect">
            <a:avLst>
              <a:gd name="adj" fmla="val 3947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0" name="Text 6"/>
          <p:cNvSpPr/>
          <p:nvPr/>
        </p:nvSpPr>
        <p:spPr>
          <a:xfrm>
            <a:off x="4865760" y="3942720"/>
            <a:ext cx="2383560" cy="29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85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Эффективность</a:t>
            </a:r>
            <a:endParaRPr b="0" lang="ru-RU" sz="18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1" name="Text 7"/>
          <p:cNvSpPr/>
          <p:nvPr/>
        </p:nvSpPr>
        <p:spPr>
          <a:xfrm>
            <a:off x="4865760" y="4354920"/>
            <a:ext cx="3412440" cy="122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Сокращение времени на поиск и управление информацией благодаря организованной системе хранения и анализа данных.</a:t>
            </a:r>
            <a:endParaRPr b="0" lang="ru-RU" sz="1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2" name="Shape 8"/>
          <p:cNvSpPr/>
          <p:nvPr/>
        </p:nvSpPr>
        <p:spPr>
          <a:xfrm>
            <a:off x="667440" y="5964480"/>
            <a:ext cx="7809120" cy="1418760"/>
          </a:xfrm>
          <a:prstGeom prst="roundRect">
            <a:avLst>
              <a:gd name="adj" fmla="val 5644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3" name="Text 9"/>
          <p:cNvSpPr/>
          <p:nvPr/>
        </p:nvSpPr>
        <p:spPr>
          <a:xfrm>
            <a:off x="865440" y="6162840"/>
            <a:ext cx="2694240" cy="29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850" strike="noStrike" u="none">
                <a:solidFill>
                  <a:srgbClr val="dcd7e5"/>
                </a:solidFill>
                <a:uFillTx/>
                <a:latin typeface="Montserrat"/>
                <a:ea typeface="Montserrat"/>
              </a:rPr>
              <a:t>Комплексный подход</a:t>
            </a:r>
            <a:endParaRPr b="0" lang="ru-RU" sz="18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4" name="Text 10"/>
          <p:cNvSpPr/>
          <p:nvPr/>
        </p:nvSpPr>
        <p:spPr>
          <a:xfrm>
            <a:off x="865440" y="6575040"/>
            <a:ext cx="7412400" cy="60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trike="noStrike" u="none">
                <a:solidFill>
                  <a:srgbClr val="dcd7e5"/>
                </a:solidFill>
                <a:uFillTx/>
                <a:latin typeface="Heebo Light"/>
                <a:ea typeface="Heebo Light"/>
              </a:rPr>
              <a:t>Объединение в себе функций адресной книги, портфолио и личного профиля для комплексного управления информацией о людях.</a:t>
            </a:r>
            <a:endParaRPr b="0" lang="ru-RU" sz="1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Application>LibreOffice/24.8.3.2$Linux_X86_64 LibreOffice_project/480$Build-2</Application>
  <AppVersion>15.0000</AppVersion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2024-11-29T14:00:05Z</dcterms:created>
  <dc:creator>PptxGenJS</dc:creator>
  <dc:description/>
  <dc:language>ru-RU</dc:language>
  <cp:lastModifiedBy/>
  <dcterms:modified xsi:type="dcterms:W3CDTF">2024-11-29T21:09:17Z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9</vt:i4>
  </property>
  <property fmtid="{D5CDD505-2E9C-101B-9397-08002B2CF9AE}" pid="3" name="PresentationFormat">
    <vt:lpwstr>On-screen Show (16:9)</vt:lpwstr>
  </property>
  <property fmtid="{D5CDD505-2E9C-101B-9397-08002B2CF9AE}" pid="4" name="Slides">
    <vt:i4>9</vt:i4>
  </property>
</Properties>
</file>